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6"/>
  </p:notesMasterIdLst>
  <p:sldIdLst>
    <p:sldId id="256" r:id="rId2"/>
    <p:sldId id="268" r:id="rId3"/>
    <p:sldId id="265" r:id="rId4"/>
    <p:sldId id="257" r:id="rId5"/>
    <p:sldId id="258" r:id="rId6"/>
    <p:sldId id="259" r:id="rId7"/>
    <p:sldId id="260" r:id="rId8"/>
    <p:sldId id="269" r:id="rId9"/>
    <p:sldId id="261" r:id="rId10"/>
    <p:sldId id="262" r:id="rId11"/>
    <p:sldId id="267" r:id="rId12"/>
    <p:sldId id="263" r:id="rId13"/>
    <p:sldId id="264" r:id="rId14"/>
    <p:sldId id="266" r:id="rId15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Proxima Nova" panose="020B0604020202020204" charset="0"/>
      <p:regular r:id="rId21"/>
      <p:bold r:id="rId22"/>
      <p:italic r:id="rId23"/>
      <p:boldItalic r:id="rId24"/>
    </p:embeddedFont>
    <p:embeddedFont>
      <p:font typeface="Source Sans Pro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81" d="100"/>
          <a:sy n="81" d="100"/>
        </p:scale>
        <p:origin x="788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gif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d053bab88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d053bab88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53bab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53bab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d053bab88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d053bab88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d053bab88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d053bab88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3238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d053bab88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d053bab88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d053bab88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d053bab88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d053bab88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d053bab88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coloradostateuniversity/CSUCS1ClassExample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hyperlink" Target="https://en.wikipedia.org/wiki/Joseph_Marie_Jacquard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mmons.wikimedia.org/wiki/File:Commodore_Grace_M._Hopper,_USN_(covered)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Computers and Programming</a:t>
            </a:r>
            <a:endParaRPr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 Colorado State University 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Computer Science Department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Slides Originally Created by Albert Lionelle (Albert.Lionelle@colostate.edu)</a:t>
            </a:r>
            <a:endParaRPr sz="80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xfrm>
            <a:off x="415646" y="497250"/>
            <a:ext cx="52443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Bytecode</a:t>
            </a:r>
            <a:endParaRPr/>
          </a:p>
        </p:txBody>
      </p:sp>
      <p:sp>
        <p:nvSpPr>
          <p:cNvPr id="260" name="Google Shape;260;p45"/>
          <p:cNvSpPr txBox="1">
            <a:spLocks noGrp="1"/>
          </p:cNvSpPr>
          <p:nvPr>
            <p:ph type="body" idx="1"/>
          </p:nvPr>
        </p:nvSpPr>
        <p:spPr>
          <a:xfrm>
            <a:off x="415651" y="1271075"/>
            <a:ext cx="5244300" cy="30075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Write once - run </a:t>
            </a:r>
            <a:r>
              <a:rPr lang="en" sz="1400" u="sng" dirty="0"/>
              <a:t>most</a:t>
            </a:r>
            <a:r>
              <a:rPr lang="en" sz="1400" dirty="0"/>
              <a:t> anywhere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James Gosling lead </a:t>
            </a:r>
            <a:r>
              <a:rPr lang="en" sz="1400" dirty="0" smtClean="0"/>
              <a:t>designer</a:t>
            </a:r>
            <a:endParaRPr lang="en" sz="1400" dirty="0"/>
          </a:p>
          <a:p>
            <a:pPr marL="139700" indent="0">
              <a:spcBef>
                <a:spcPts val="0"/>
              </a:spcBef>
              <a:buSzPts val="1400"/>
              <a:buNone/>
            </a:pPr>
            <a:endParaRPr lang="en" sz="1500" b="1" dirty="0"/>
          </a:p>
          <a:p>
            <a:pPr marL="139700" indent="0">
              <a:spcBef>
                <a:spcPts val="0"/>
              </a:spcBef>
              <a:buSzPts val="1400"/>
              <a:buNone/>
            </a:pPr>
            <a:r>
              <a:rPr lang="en" sz="1500" b="1" dirty="0" smtClean="0"/>
              <a:t>Fun </a:t>
            </a:r>
            <a:r>
              <a:rPr lang="en" sz="1500" b="1" dirty="0"/>
              <a:t>Fact</a:t>
            </a:r>
            <a:endParaRPr sz="1500" b="1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Android is the </a:t>
            </a:r>
            <a:r>
              <a:rPr lang="en" sz="1400" u="sng" dirty="0"/>
              <a:t>most used</a:t>
            </a:r>
            <a:r>
              <a:rPr lang="en" sz="1400" dirty="0"/>
              <a:t> operating system in the world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Written in Java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Programs are a set of instructions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Written in English - very specific instructions</a:t>
            </a:r>
            <a:endParaRPr sz="1400" dirty="0"/>
          </a:p>
        </p:txBody>
      </p:sp>
      <p:grpSp>
        <p:nvGrpSpPr>
          <p:cNvPr id="261" name="Google Shape;261;p45"/>
          <p:cNvGrpSpPr/>
          <p:nvPr/>
        </p:nvGrpSpPr>
        <p:grpSpPr>
          <a:xfrm>
            <a:off x="5748375" y="184125"/>
            <a:ext cx="2794800" cy="3261775"/>
            <a:chOff x="5933550" y="762050"/>
            <a:chExt cx="2794800" cy="3261775"/>
          </a:xfrm>
        </p:grpSpPr>
        <p:sp>
          <p:nvSpPr>
            <p:cNvPr id="262" name="Google Shape;262;p45"/>
            <p:cNvSpPr txBox="1"/>
            <p:nvPr/>
          </p:nvSpPr>
          <p:spPr>
            <a:xfrm>
              <a:off x="6497550" y="762050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Hello.java</a:t>
              </a:r>
              <a:endParaRPr sz="1100"/>
            </a:p>
          </p:txBody>
        </p:sp>
        <p:sp>
          <p:nvSpPr>
            <p:cNvPr id="263" name="Google Shape;263;p45"/>
            <p:cNvSpPr/>
            <p:nvPr/>
          </p:nvSpPr>
          <p:spPr>
            <a:xfrm>
              <a:off x="5933550" y="1098275"/>
              <a:ext cx="2109300" cy="138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public class </a:t>
              </a:r>
              <a:r>
                <a:rPr lang="en" sz="700" dirty="0" smtClean="0">
                  <a:latin typeface="Consolas"/>
                  <a:ea typeface="Consolas"/>
                  <a:cs typeface="Consolas"/>
                  <a:sym typeface="Consolas"/>
                </a:rPr>
                <a:t>Hello </a:t>
              </a: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 smtClean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 smtClean="0">
                  <a:latin typeface="Consolas"/>
                  <a:ea typeface="Consolas"/>
                  <a:cs typeface="Consolas"/>
                  <a:sym typeface="Consolas"/>
                </a:rPr>
                <a:t>public static void printHello() {</a:t>
              </a:r>
              <a:endParaRPr sz="700" dirty="0" smtClean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 smtClean="0">
                  <a:latin typeface="Consolas"/>
                  <a:ea typeface="Consolas"/>
                  <a:cs typeface="Consolas"/>
                  <a:sym typeface="Consolas"/>
                </a:rPr>
                <a:t>  System.out.println(“Hello World”);</a:t>
              </a:r>
              <a:endParaRPr sz="700" dirty="0" smtClean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 smtClean="0"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700" dirty="0" smtClean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"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 smtClean="0">
                  <a:latin typeface="Consolas"/>
                  <a:ea typeface="Consolas"/>
                  <a:cs typeface="Consolas"/>
                  <a:sym typeface="Consolas"/>
                </a:rPr>
                <a:t>public </a:t>
              </a: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static </a:t>
              </a:r>
              <a:r>
                <a:rPr lang="en" sz="700" dirty="0" smtClean="0">
                  <a:latin typeface="Consolas"/>
                  <a:ea typeface="Consolas"/>
                  <a:cs typeface="Consolas"/>
                  <a:sym typeface="Consolas"/>
                </a:rPr>
                <a:t>void main(String </a:t>
              </a: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args[]) {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     printHello();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} </a:t>
              </a:r>
              <a:endParaRPr sz="700" dirty="0"/>
            </a:p>
          </p:txBody>
        </p:sp>
        <p:sp>
          <p:nvSpPr>
            <p:cNvPr id="264" name="Google Shape;264;p45"/>
            <p:cNvSpPr txBox="1"/>
            <p:nvPr/>
          </p:nvSpPr>
          <p:spPr>
            <a:xfrm>
              <a:off x="6982950" y="2549288"/>
              <a:ext cx="17454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javac - compiler</a:t>
              </a:r>
              <a:endParaRPr/>
            </a:p>
          </p:txBody>
        </p:sp>
        <p:sp>
          <p:nvSpPr>
            <p:cNvPr id="265" name="Google Shape;265;p45"/>
            <p:cNvSpPr/>
            <p:nvPr/>
          </p:nvSpPr>
          <p:spPr>
            <a:xfrm>
              <a:off x="6167100" y="3055675"/>
              <a:ext cx="1652400" cy="75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/>
                <a:t>0001100001010101010101010101001010101010101010100101010101010101010101010100101010101010101010100101010101010101010101010010101010101001001010001</a:t>
              </a:r>
              <a:endParaRPr sz="700"/>
            </a:p>
          </p:txBody>
        </p:sp>
        <p:sp>
          <p:nvSpPr>
            <p:cNvPr id="266" name="Google Shape;266;p45"/>
            <p:cNvSpPr txBox="1"/>
            <p:nvPr/>
          </p:nvSpPr>
          <p:spPr>
            <a:xfrm>
              <a:off x="6492450" y="3754725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Hello.class</a:t>
              </a:r>
              <a:endParaRPr sz="1100"/>
            </a:p>
          </p:txBody>
        </p:sp>
        <p:cxnSp>
          <p:nvCxnSpPr>
            <p:cNvPr id="267" name="Google Shape;267;p45"/>
            <p:cNvCxnSpPr/>
            <p:nvPr/>
          </p:nvCxnSpPr>
          <p:spPr>
            <a:xfrm rot="10800000" flipH="1">
              <a:off x="6977700" y="2482175"/>
              <a:ext cx="10500" cy="599100"/>
            </a:xfrm>
            <a:prstGeom prst="straightConnector1">
              <a:avLst/>
            </a:prstGeom>
            <a:noFill/>
            <a:ln w="9525" cap="flat" cmpd="sng">
              <a:solidFill>
                <a:srgbClr val="1E4D2B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pic>
        <p:nvPicPr>
          <p:cNvPr id="268" name="Google Shape;268;p45" descr="James Gosling 200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675" y="3557725"/>
            <a:ext cx="1315325" cy="13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5"/>
          <p:cNvSpPr txBox="1"/>
          <p:nvPr/>
        </p:nvSpPr>
        <p:spPr>
          <a:xfrm>
            <a:off x="6048925" y="4387023"/>
            <a:ext cx="19938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Proxima Nova"/>
                <a:ea typeface="Proxima Nova"/>
                <a:cs typeface="Proxima Nova"/>
                <a:sym typeface="Proxima Nova"/>
              </a:rPr>
              <a:t>James Gosling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lead designer for the </a:t>
            </a:r>
            <a:r>
              <a:rPr lang="en" sz="900" dirty="0" err="1">
                <a:latin typeface="Proxima Nova"/>
                <a:ea typeface="Proxima Nova"/>
                <a:cs typeface="Proxima Nova"/>
                <a:sym typeface="Proxima Nova"/>
              </a:rPr>
              <a:t>javac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compiler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CC BY-SA 4.0 by Peter Campbell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CA253F-EE76-7C4F-A000-54625ABC2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is a set of instructions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F18260-8CAA-8D4B-82F4-851A3B6193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a group, write instructions for:</a:t>
            </a:r>
          </a:p>
          <a:p>
            <a:pPr lvl="1"/>
            <a:r>
              <a:rPr lang="en-US" dirty="0"/>
              <a:t>Making a PB&amp;J Sandwich! </a:t>
            </a:r>
          </a:p>
          <a:p>
            <a:pPr lvl="1"/>
            <a:r>
              <a:rPr lang="en-US" dirty="0"/>
              <a:t>Let’s see what we 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904F30-25A6-8649-8151-2EC574E8BAA9}"/>
              </a:ext>
            </a:extLst>
          </p:cNvPr>
          <p:cNvSpPr txBox="1"/>
          <p:nvPr/>
        </p:nvSpPr>
        <p:spPr>
          <a:xfrm>
            <a:off x="1628714" y="3564655"/>
            <a:ext cx="58865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Moral of the story – Include every step, computers don’t have context!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63262B-104D-E849-B0FA-F39EFFB7D307}"/>
              </a:ext>
            </a:extLst>
          </p:cNvPr>
          <p:cNvSpPr txBox="1"/>
          <p:nvPr/>
        </p:nvSpPr>
        <p:spPr>
          <a:xfrm>
            <a:off x="8417195" y="87641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Min</a:t>
            </a:r>
          </a:p>
        </p:txBody>
      </p:sp>
    </p:spTree>
    <p:extLst>
      <p:ext uri="{BB962C8B-B14F-4D97-AF65-F5344CB8AC3E}">
        <p14:creationId xmlns:p14="http://schemas.microsoft.com/office/powerpoint/2010/main" val="42866202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>
            <a:spLocks noGrp="1"/>
          </p:cNvSpPr>
          <p:nvPr>
            <p:ph type="title"/>
          </p:nvPr>
        </p:nvSpPr>
        <p:spPr>
          <a:xfrm>
            <a:off x="377088" y="252318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is a set of instructions</a:t>
            </a:r>
            <a:endParaRPr/>
          </a:p>
        </p:txBody>
      </p:sp>
      <p:pic>
        <p:nvPicPr>
          <p:cNvPr id="275" name="Google Shape;27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00" y="955337"/>
            <a:ext cx="5036099" cy="38688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6"/>
          <p:cNvSpPr/>
          <p:nvPr/>
        </p:nvSpPr>
        <p:spPr>
          <a:xfrm>
            <a:off x="3911500" y="1297375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comment</a:t>
            </a:r>
            <a:endParaRPr/>
          </a:p>
        </p:txBody>
      </p:sp>
      <p:sp>
        <p:nvSpPr>
          <p:cNvPr id="277" name="Google Shape;277;p46"/>
          <p:cNvSpPr/>
          <p:nvPr/>
        </p:nvSpPr>
        <p:spPr>
          <a:xfrm>
            <a:off x="1945600" y="1908475"/>
            <a:ext cx="3249600" cy="1076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java, instruction sets are written in class blocks</a:t>
            </a:r>
            <a:endParaRPr/>
          </a:p>
        </p:txBody>
      </p:sp>
      <p:sp>
        <p:nvSpPr>
          <p:cNvPr id="278" name="Google Shape;278;p46"/>
          <p:cNvSpPr/>
          <p:nvPr/>
        </p:nvSpPr>
        <p:spPr>
          <a:xfrm>
            <a:off x="3449000" y="3395900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Method! - let’s look closer</a:t>
            </a:r>
            <a:endParaRPr/>
          </a:p>
        </p:txBody>
      </p:sp>
      <p:sp>
        <p:nvSpPr>
          <p:cNvPr id="279" name="Google Shape;279;p46"/>
          <p:cNvSpPr/>
          <p:nvPr/>
        </p:nvSpPr>
        <p:spPr>
          <a:xfrm>
            <a:off x="5586650" y="4119700"/>
            <a:ext cx="3459300" cy="721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 Tip: </a:t>
            </a:r>
            <a:r>
              <a:rPr lang="en"/>
              <a:t>All examples in this class are available on </a:t>
            </a:r>
            <a:r>
              <a:rPr lang="en" u="sng">
                <a:solidFill>
                  <a:schemeClr val="hlink"/>
                </a:solidFill>
                <a:hlinkClick r:id="rId4"/>
              </a:rPr>
              <a:t>github</a:t>
            </a:r>
            <a:r>
              <a:rPr lang="en"/>
              <a:t> for you to download.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7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 l="6156"/>
          <a:stretch/>
        </p:blipFill>
        <p:spPr>
          <a:xfrm>
            <a:off x="260050" y="1381175"/>
            <a:ext cx="5461825" cy="23811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7"/>
          <p:cNvSpPr/>
          <p:nvPr/>
        </p:nvSpPr>
        <p:spPr>
          <a:xfrm>
            <a:off x="4572000" y="15670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Setting “Ada Lovelace” to the variable firstProgrammer</a:t>
            </a:r>
            <a:endParaRPr sz="900"/>
          </a:p>
        </p:txBody>
      </p:sp>
      <p:sp>
        <p:nvSpPr>
          <p:cNvPr id="287" name="Google Shape;287;p47"/>
          <p:cNvSpPr/>
          <p:nvPr/>
        </p:nvSpPr>
        <p:spPr>
          <a:xfrm>
            <a:off x="5063375" y="24381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Printing out to the console/terminal</a:t>
            </a:r>
            <a:endParaRPr sz="900"/>
          </a:p>
        </p:txBody>
      </p:sp>
      <p:pic>
        <p:nvPicPr>
          <p:cNvPr id="288" name="Google Shape;28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4800" y="4220325"/>
            <a:ext cx="438150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C0E09-9751-C84F-A2E4-B4C54DCC1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Code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A3F90D-FCC1-9549-874D-033B782AE8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use </a:t>
            </a:r>
            <a:r>
              <a:rPr lang="en-US" dirty="0" err="1"/>
              <a:t>Zybooks</a:t>
            </a:r>
            <a:r>
              <a:rPr lang="en-US" dirty="0"/>
              <a:t> – for today, so you can see! </a:t>
            </a:r>
          </a:p>
        </p:txBody>
      </p:sp>
    </p:spTree>
    <p:extLst>
      <p:ext uri="{BB962C8B-B14F-4D97-AF65-F5344CB8AC3E}">
        <p14:creationId xmlns:p14="http://schemas.microsoft.com/office/powerpoint/2010/main" val="229487514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4805586" cy="320034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r>
              <a:rPr lang="en-US" u="sng" dirty="0"/>
              <a:t>Friday Lecture – catch up and </a:t>
            </a:r>
            <a:r>
              <a:rPr lang="en-US" u="sng" dirty="0" err="1"/>
              <a:t>zybooks</a:t>
            </a:r>
            <a:r>
              <a:rPr lang="en-US" u="sng" dirty="0"/>
              <a:t> help! (optional)</a:t>
            </a:r>
          </a:p>
          <a:p>
            <a:endParaRPr lang="en-US" dirty="0"/>
          </a:p>
          <a:p>
            <a:pPr marL="152400" indent="0">
              <a:buNone/>
            </a:pPr>
            <a:endParaRPr lang="en-US" dirty="0"/>
          </a:p>
          <a:p>
            <a:pPr marL="152400" indent="0" algn="ctr">
              <a:buNone/>
            </a:pPr>
            <a:r>
              <a:rPr lang="en-US" b="1" dirty="0"/>
              <a:t>ACM / ACM-W - Welcome Back Boardgames!</a:t>
            </a:r>
          </a:p>
          <a:p>
            <a:pPr marL="152400" indent="0" algn="ctr">
              <a:buNone/>
            </a:pPr>
            <a:r>
              <a:rPr lang="en-US" b="1" dirty="0"/>
              <a:t>Pinon Hall 131 (the study area)</a:t>
            </a:r>
          </a:p>
          <a:p>
            <a:pPr marL="152400" indent="0" algn="ctr">
              <a:buNone/>
            </a:pPr>
            <a:r>
              <a:rPr lang="en-US" b="1" dirty="0"/>
              <a:t>Thursday (26</a:t>
            </a:r>
            <a:r>
              <a:rPr lang="en-US" b="1" baseline="30000" dirty="0"/>
              <a:t>th</a:t>
            </a:r>
            <a:r>
              <a:rPr lang="en-US" b="1" dirty="0"/>
              <a:t>) 6:00 PM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r>
              <a:rPr lang="en-US" dirty="0"/>
              <a:t>A super popular event, great way to meet others in the major, and have fun!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6653466" y="1097280"/>
            <a:ext cx="23808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Syllabus Quiz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Check</a:t>
            </a:r>
          </a:p>
        </p:txBody>
      </p:sp>
      <p:pic>
        <p:nvPicPr>
          <p:cNvPr id="9" name="Picture 8" descr="Colorful boardgame">
            <a:extLst>
              <a:ext uri="{FF2B5EF4-FFF2-40B4-BE49-F238E27FC236}">
                <a16:creationId xmlns:a16="http://schemas.microsoft.com/office/drawing/2014/main" id="{BC3A9A58-C08A-AF44-AD73-70E2D33CF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4406" y="3042641"/>
            <a:ext cx="2495466" cy="165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EB2D8E-758C-5C40-AB20-4179AA16F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Industries For Computing?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94F8F2-DB00-B24F-8FEE-984DFD19E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7"/>
            <a:ext cx="8312700" cy="3086247"/>
          </a:xfrm>
        </p:spPr>
        <p:txBody>
          <a:bodyPr/>
          <a:lstStyle/>
          <a:p>
            <a:r>
              <a:rPr lang="en-US" dirty="0"/>
              <a:t>Break into groups</a:t>
            </a:r>
          </a:p>
          <a:p>
            <a:pPr lvl="1"/>
            <a:r>
              <a:rPr lang="en-US" dirty="0"/>
              <a:t>Brainstorm industries in which computers are used in</a:t>
            </a:r>
          </a:p>
          <a:p>
            <a:pPr lvl="2"/>
            <a:r>
              <a:rPr lang="en-US" dirty="0"/>
              <a:t>How many require specialized applications?</a:t>
            </a:r>
          </a:p>
          <a:p>
            <a:pPr lvl="2"/>
            <a:r>
              <a:rPr lang="en-US" dirty="0"/>
              <a:t>Saying all is not a valid answer (for this)! – you must have an actual use before listing the industry</a:t>
            </a:r>
          </a:p>
          <a:p>
            <a:pPr lvl="1"/>
            <a:r>
              <a:rPr lang="en-US" dirty="0"/>
              <a:t>Go to a white board, and write down </a:t>
            </a:r>
            <a:r>
              <a:rPr lang="en-US" dirty="0" smtClean="0"/>
              <a:t>all </a:t>
            </a:r>
            <a:r>
              <a:rPr lang="en-US" dirty="0"/>
              <a:t>the options you came up with! </a:t>
            </a:r>
          </a:p>
          <a:p>
            <a:r>
              <a:rPr lang="en-US" dirty="0"/>
              <a:t>Circle the one you think was the “first industry”</a:t>
            </a:r>
          </a:p>
          <a:p>
            <a:endParaRPr lang="en-US" dirty="0"/>
          </a:p>
          <a:p>
            <a:r>
              <a:rPr lang="en-US" dirty="0"/>
              <a:t>Deeper discussion:</a:t>
            </a:r>
          </a:p>
          <a:p>
            <a:pPr lvl="1"/>
            <a:r>
              <a:rPr lang="en-US" dirty="0"/>
              <a:t>Why are computers involved in so many? </a:t>
            </a:r>
          </a:p>
          <a:p>
            <a:pPr lvl="1"/>
            <a:r>
              <a:rPr lang="en-US" dirty="0"/>
              <a:t>What do they accomplish that humans can’t/don’t?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31963D-DFE8-B14B-9E16-D67AE56593FA}"/>
              </a:ext>
            </a:extLst>
          </p:cNvPr>
          <p:cNvSpPr txBox="1"/>
          <p:nvPr/>
        </p:nvSpPr>
        <p:spPr>
          <a:xfrm>
            <a:off x="8521714" y="0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Min</a:t>
            </a:r>
          </a:p>
        </p:txBody>
      </p:sp>
    </p:spTree>
    <p:extLst>
      <p:ext uri="{BB962C8B-B14F-4D97-AF65-F5344CB8AC3E}">
        <p14:creationId xmlns:p14="http://schemas.microsoft.com/office/powerpoint/2010/main" val="6470930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Computer?</a:t>
            </a:r>
            <a:endParaRPr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415650" y="1271081"/>
            <a:ext cx="8312700" cy="2475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The industry - Weaving! 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Jacquard loom / machine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Invented by  Joseph Marie Jacquard in </a:t>
            </a:r>
            <a:r>
              <a:rPr lang="en" b="1" dirty="0"/>
              <a:t>1804</a:t>
            </a:r>
            <a:endParaRPr b="1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Cards set the patterns, colors, </a:t>
            </a:r>
            <a:r>
              <a:rPr lang="en" dirty="0" err="1"/>
              <a:t>etc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 smtClean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Very specific use - not general purpose</a:t>
            </a:r>
          </a:p>
          <a:p>
            <a:pPr lvl="1" indent="-304800">
              <a:spcBef>
                <a:spcPts val="0"/>
              </a:spcBef>
              <a:buSzPts val="1200"/>
              <a:buChar char="•"/>
            </a:pPr>
            <a:r>
              <a:rPr lang="en" dirty="0"/>
              <a:t>Charles Babbage – First general purpose machine</a:t>
            </a:r>
          </a:p>
          <a:p>
            <a:pPr lvl="1" indent="-304800">
              <a:spcBef>
                <a:spcPts val="0"/>
              </a:spcBef>
              <a:buSzPts val="1200"/>
              <a:buChar char="•"/>
            </a:pPr>
            <a:r>
              <a:rPr lang="en" dirty="0"/>
              <a:t>Ada Lovelace – First programmer of the general purpose </a:t>
            </a:r>
            <a:r>
              <a:rPr lang="en" dirty="0" smtClean="0"/>
              <a:t>machine</a:t>
            </a:r>
          </a:p>
          <a:p>
            <a:pPr marL="609600" lvl="1" indent="0">
              <a:spcBef>
                <a:spcPts val="0"/>
              </a:spcBef>
              <a:buSzPts val="1200"/>
              <a:buNone/>
            </a:pPr>
            <a:endParaRPr dirty="0"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 dirty="0" smtClean="0"/>
              <a:t>We </a:t>
            </a:r>
            <a:r>
              <a:rPr lang="en" dirty="0"/>
              <a:t>have come a long way over the years!!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b="1" dirty="0"/>
          </a:p>
        </p:txBody>
      </p:sp>
      <p:pic>
        <p:nvPicPr>
          <p:cNvPr id="194" name="Google Shape;1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3250" y="497243"/>
            <a:ext cx="2794000" cy="42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/>
          <p:nvPr/>
        </p:nvSpPr>
        <p:spPr>
          <a:xfrm>
            <a:off x="2419595" y="3999481"/>
            <a:ext cx="3862800" cy="8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en" sz="950" dirty="0">
                <a:solidFill>
                  <a:srgbClr val="222222"/>
                </a:solidFill>
              </a:rPr>
              <a:t>This portrait of </a:t>
            </a:r>
            <a:r>
              <a:rPr lang="en" sz="950" u="sng" dirty="0">
                <a:solidFill>
                  <a:srgbClr val="0B0080"/>
                </a:solidFill>
                <a:hlinkClick r:id="rId4"/>
              </a:rPr>
              <a:t>Jacquard</a:t>
            </a:r>
            <a:r>
              <a:rPr lang="en" sz="950" dirty="0">
                <a:solidFill>
                  <a:srgbClr val="222222"/>
                </a:solidFill>
              </a:rPr>
              <a:t> was woven in silk on a Jacquard loom and required 24,000 punched cards to create (1839). “  - ref: https://en.wikipedia.org/wiki/Jacquard_loom</a:t>
            </a:r>
            <a:endParaRPr dirty="0"/>
          </a:p>
        </p:txBody>
      </p:sp>
      <p:pic>
        <p:nvPicPr>
          <p:cNvPr id="6" name="Picture 2" descr="File:A Jacquard loom showing information punchcards, National Museum of Scotland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969" y="951214"/>
            <a:ext cx="1932334" cy="128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197021" y="2238632"/>
            <a:ext cx="196428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202122"/>
                </a:solidFill>
                <a:latin typeface="Arial" panose="020B0604020202020204" pitchFamily="34" charset="0"/>
              </a:rPr>
              <a:t>A </a:t>
            </a:r>
            <a:r>
              <a:rPr lang="en-US" sz="700" dirty="0" smtClean="0">
                <a:solidFill>
                  <a:srgbClr val="202122"/>
                </a:solidFill>
                <a:latin typeface="Arial" panose="020B0604020202020204" pitchFamily="34" charset="0"/>
              </a:rPr>
              <a:t>Jacquard– </a:t>
            </a:r>
            <a:r>
              <a:rPr lang="en-US" sz="700" dirty="0">
                <a:solidFill>
                  <a:srgbClr val="202122"/>
                </a:solidFill>
                <a:latin typeface="Arial" panose="020B0604020202020204" pitchFamily="34" charset="0"/>
              </a:rPr>
              <a:t>ref: https://en.wikipedia.org/wiki/File:A_Jacquard_loom_showing_information_punchcards,_National_Museum_of_Scotland.jpg</a:t>
            </a:r>
          </a:p>
          <a:p>
            <a:endParaRPr lang="en-US" sz="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9976" y="1078800"/>
            <a:ext cx="2191325" cy="164707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</a:t>
            </a:r>
            <a:endParaRPr/>
          </a:p>
        </p:txBody>
      </p:sp>
      <p:sp>
        <p:nvSpPr>
          <p:cNvPr id="202" name="Google Shape;202;p41"/>
          <p:cNvSpPr txBox="1">
            <a:spLocks noGrp="1"/>
          </p:cNvSpPr>
          <p:nvPr>
            <p:ph type="body" idx="1"/>
          </p:nvPr>
        </p:nvSpPr>
        <p:spPr>
          <a:xfrm>
            <a:off x="415650" y="1271075"/>
            <a:ext cx="3236400" cy="33000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Come a long way!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Part of our everyday life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Phones, Watches, Laptops, more</a:t>
            </a:r>
            <a:endParaRPr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None of it works without people!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Technology is a </a:t>
            </a:r>
            <a:r>
              <a:rPr lang="en" u="sng"/>
              <a:t>human activity</a:t>
            </a:r>
            <a:endParaRPr u="sng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Computers work in concert with humanity, not seperate.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Think of a violin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Does it create music by itself?</a:t>
            </a:r>
            <a:endParaRPr/>
          </a:p>
        </p:txBody>
      </p:sp>
      <p:pic>
        <p:nvPicPr>
          <p:cNvPr id="203" name="Google Shape;20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9150" y="497250"/>
            <a:ext cx="2555699" cy="191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5299" y="2504475"/>
            <a:ext cx="1549550" cy="20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68725" y="1271075"/>
            <a:ext cx="1753025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85640" y="2925475"/>
            <a:ext cx="1886134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41" descr="Larger View of Galaxy S10+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48283" y="2856700"/>
            <a:ext cx="2337367" cy="17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Hold STATE</a:t>
            </a:r>
            <a:endParaRPr/>
          </a:p>
        </p:txBody>
      </p:sp>
      <p:sp>
        <p:nvSpPr>
          <p:cNvPr id="213" name="Google Shape;213;p42"/>
          <p:cNvSpPr txBox="1">
            <a:spLocks noGrp="1"/>
          </p:cNvSpPr>
          <p:nvPr>
            <p:ph type="body" idx="1"/>
          </p:nvPr>
        </p:nvSpPr>
        <p:spPr>
          <a:xfrm>
            <a:off x="415650" y="1271084"/>
            <a:ext cx="8407200" cy="30825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Think of water states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Liquid, Ice, Gas - it is said to have multiple states.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Memory has two states (binary)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On and Off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Yes and No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true and false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 and 0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This is stored in a </a:t>
            </a:r>
            <a:r>
              <a:rPr lang="en" b="1"/>
              <a:t>BIT</a:t>
            </a:r>
            <a:endParaRPr b="1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All the representational power of the computer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bunch of  </a:t>
            </a:r>
            <a:r>
              <a:rPr lang="en" b="1"/>
              <a:t>bits</a:t>
            </a:r>
            <a:endParaRPr b="1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Representing various states!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pic>
        <p:nvPicPr>
          <p:cNvPr id="214" name="Google Shape;21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750" y="3871725"/>
            <a:ext cx="3194625" cy="60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 and Numbers</a:t>
            </a:r>
            <a:endParaRPr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49" y="1271080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assign values based on location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 smtClean="0"/>
              <a:t>Every location can have 2 values (0 or 1)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 smtClean="0"/>
              <a:t>First </a:t>
            </a:r>
            <a:r>
              <a:rPr lang="en" dirty="0"/>
              <a:t>spot - even or odd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Second spot - 2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Third spot - 4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3 bits can represent 8 different things  (0-7)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550" y="1244723"/>
            <a:ext cx="1748639" cy="1532313"/>
          </a:xfrm>
          <a:prstGeom prst="rect">
            <a:avLst/>
          </a:prstGeom>
        </p:spPr>
      </p:pic>
      <p:grpSp>
        <p:nvGrpSpPr>
          <p:cNvPr id="32" name="Google Shape;221;p43"/>
          <p:cNvGrpSpPr/>
          <p:nvPr/>
        </p:nvGrpSpPr>
        <p:grpSpPr>
          <a:xfrm>
            <a:off x="429183" y="3008712"/>
            <a:ext cx="1003800" cy="843300"/>
            <a:chOff x="4471925" y="1345450"/>
            <a:chExt cx="1003800" cy="843300"/>
          </a:xfrm>
        </p:grpSpPr>
        <p:sp>
          <p:nvSpPr>
            <p:cNvPr id="33" name="Google Shape;222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34" name="Google Shape;223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0</a:t>
              </a:r>
              <a:endParaRPr dirty="0"/>
            </a:p>
          </p:txBody>
        </p:sp>
        <p:sp>
          <p:nvSpPr>
            <p:cNvPr id="35" name="Google Shape;224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36" name="Google Shape;225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0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37" name="Google Shape;226;p43"/>
          <p:cNvGrpSpPr/>
          <p:nvPr/>
        </p:nvGrpSpPr>
        <p:grpSpPr>
          <a:xfrm>
            <a:off x="2342609" y="3007900"/>
            <a:ext cx="1044830" cy="843300"/>
            <a:chOff x="4471925" y="1345450"/>
            <a:chExt cx="1044830" cy="843300"/>
          </a:xfrm>
        </p:grpSpPr>
        <p:sp>
          <p:nvSpPr>
            <p:cNvPr id="38" name="Google Shape;227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39" name="Google Shape;228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40" name="Google Shape;229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0</a:t>
              </a:r>
              <a:endParaRPr dirty="0"/>
            </a:p>
          </p:txBody>
        </p:sp>
        <p:sp>
          <p:nvSpPr>
            <p:cNvPr id="41" name="Google Shape;230;p43"/>
            <p:cNvSpPr txBox="1"/>
            <p:nvPr/>
          </p:nvSpPr>
          <p:spPr>
            <a:xfrm>
              <a:off x="497735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2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42" name="Google Shape;231;p43"/>
          <p:cNvGrpSpPr/>
          <p:nvPr/>
        </p:nvGrpSpPr>
        <p:grpSpPr>
          <a:xfrm>
            <a:off x="5671591" y="3007900"/>
            <a:ext cx="1003800" cy="843300"/>
            <a:chOff x="4471925" y="1345450"/>
            <a:chExt cx="1003800" cy="843300"/>
          </a:xfrm>
        </p:grpSpPr>
        <p:sp>
          <p:nvSpPr>
            <p:cNvPr id="43" name="Google Shape;232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1</a:t>
              </a:r>
              <a:endParaRPr dirty="0"/>
            </a:p>
          </p:txBody>
        </p:sp>
        <p:sp>
          <p:nvSpPr>
            <p:cNvPr id="44" name="Google Shape;233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45" name="Google Shape;234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0</a:t>
              </a:r>
              <a:endParaRPr dirty="0"/>
            </a:p>
          </p:txBody>
        </p:sp>
        <p:sp>
          <p:nvSpPr>
            <p:cNvPr id="46" name="Google Shape;235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Proxima Nova"/>
                  <a:ea typeface="Proxima Nova"/>
                  <a:cs typeface="Proxima Nova"/>
                  <a:sym typeface="Proxima Nova"/>
                </a:rPr>
                <a:t>= </a:t>
              </a:r>
              <a:r>
                <a:rPr lang="en" dirty="0" smtClean="0">
                  <a:latin typeface="Proxima Nova"/>
                  <a:ea typeface="Proxima Nova"/>
                  <a:cs typeface="Proxima Nova"/>
                  <a:sym typeface="Proxima Nova"/>
                </a:rPr>
                <a:t>5</a:t>
              </a:r>
              <a:endParaRPr dirty="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47" name="Google Shape;236;p43"/>
          <p:cNvGrpSpPr/>
          <p:nvPr/>
        </p:nvGrpSpPr>
        <p:grpSpPr>
          <a:xfrm>
            <a:off x="7898589" y="3008712"/>
            <a:ext cx="1003800" cy="843300"/>
            <a:chOff x="4471925" y="1345450"/>
            <a:chExt cx="1003800" cy="843300"/>
          </a:xfrm>
        </p:grpSpPr>
        <p:sp>
          <p:nvSpPr>
            <p:cNvPr id="48" name="Google Shape;237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49" name="Google Shape;238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50" name="Google Shape;239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51" name="Google Shape;240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7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53" name="Google Shape;231;p43"/>
          <p:cNvGrpSpPr/>
          <p:nvPr/>
        </p:nvGrpSpPr>
        <p:grpSpPr>
          <a:xfrm>
            <a:off x="6785090" y="3007900"/>
            <a:ext cx="1003800" cy="843300"/>
            <a:chOff x="4471925" y="1345450"/>
            <a:chExt cx="1003800" cy="843300"/>
          </a:xfrm>
        </p:grpSpPr>
        <p:sp>
          <p:nvSpPr>
            <p:cNvPr id="54" name="Google Shape;232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55" name="Google Shape;233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1</a:t>
              </a:r>
              <a:endParaRPr dirty="0"/>
            </a:p>
          </p:txBody>
        </p:sp>
        <p:sp>
          <p:nvSpPr>
            <p:cNvPr id="56" name="Google Shape;234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57" name="Google Shape;235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6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58" name="Google Shape;231;p43"/>
          <p:cNvGrpSpPr/>
          <p:nvPr/>
        </p:nvGrpSpPr>
        <p:grpSpPr>
          <a:xfrm>
            <a:off x="4541239" y="3007900"/>
            <a:ext cx="1003800" cy="843300"/>
            <a:chOff x="4471925" y="1345450"/>
            <a:chExt cx="1003800" cy="843300"/>
          </a:xfrm>
        </p:grpSpPr>
        <p:sp>
          <p:nvSpPr>
            <p:cNvPr id="59" name="Google Shape;232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 smtClean="0"/>
                <a:t>0</a:t>
              </a:r>
              <a:endParaRPr dirty="0"/>
            </a:p>
          </p:txBody>
        </p:sp>
        <p:sp>
          <p:nvSpPr>
            <p:cNvPr id="60" name="Google Shape;233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61" name="Google Shape;234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0</a:t>
              </a:r>
              <a:endParaRPr dirty="0"/>
            </a:p>
          </p:txBody>
        </p:sp>
        <p:sp>
          <p:nvSpPr>
            <p:cNvPr id="62" name="Google Shape;235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Proxima Nova"/>
                  <a:ea typeface="Proxima Nova"/>
                  <a:cs typeface="Proxima Nova"/>
                  <a:sym typeface="Proxima Nova"/>
                </a:rPr>
                <a:t>= </a:t>
              </a:r>
              <a:r>
                <a:rPr lang="en" dirty="0">
                  <a:latin typeface="Proxima Nova"/>
                  <a:ea typeface="Proxima Nova"/>
                  <a:cs typeface="Proxima Nova"/>
                  <a:sym typeface="Proxima Nova"/>
                </a:rPr>
                <a:t>4</a:t>
              </a:r>
              <a:endParaRPr dirty="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63" name="Google Shape;221;p43"/>
          <p:cNvGrpSpPr/>
          <p:nvPr/>
        </p:nvGrpSpPr>
        <p:grpSpPr>
          <a:xfrm>
            <a:off x="1382732" y="3008712"/>
            <a:ext cx="1003800" cy="843300"/>
            <a:chOff x="4471925" y="1345450"/>
            <a:chExt cx="1003800" cy="843300"/>
          </a:xfrm>
        </p:grpSpPr>
        <p:sp>
          <p:nvSpPr>
            <p:cNvPr id="64" name="Google Shape;222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 smtClean="0"/>
                <a:t>1</a:t>
              </a:r>
              <a:endParaRPr dirty="0"/>
            </a:p>
          </p:txBody>
        </p:sp>
        <p:sp>
          <p:nvSpPr>
            <p:cNvPr id="65" name="Google Shape;223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0</a:t>
              </a:r>
              <a:endParaRPr dirty="0"/>
            </a:p>
          </p:txBody>
        </p:sp>
        <p:sp>
          <p:nvSpPr>
            <p:cNvPr id="66" name="Google Shape;224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67" name="Google Shape;225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Proxima Nova"/>
                  <a:ea typeface="Proxima Nova"/>
                  <a:cs typeface="Proxima Nova"/>
                  <a:sym typeface="Proxima Nova"/>
                </a:rPr>
                <a:t>= </a:t>
              </a:r>
              <a:r>
                <a:rPr lang="en" dirty="0" smtClean="0">
                  <a:latin typeface="Proxima Nova"/>
                  <a:ea typeface="Proxima Nova"/>
                  <a:cs typeface="Proxima Nova"/>
                  <a:sym typeface="Proxima Nova"/>
                </a:rPr>
                <a:t>1</a:t>
              </a:r>
              <a:endParaRPr dirty="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68" name="Google Shape;226;p43"/>
          <p:cNvGrpSpPr/>
          <p:nvPr/>
        </p:nvGrpSpPr>
        <p:grpSpPr>
          <a:xfrm>
            <a:off x="3421409" y="3007900"/>
            <a:ext cx="1044830" cy="843300"/>
            <a:chOff x="4471925" y="1345450"/>
            <a:chExt cx="1044830" cy="843300"/>
          </a:xfrm>
        </p:grpSpPr>
        <p:sp>
          <p:nvSpPr>
            <p:cNvPr id="69" name="Google Shape;227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 smtClean="0"/>
                <a:t>1</a:t>
              </a:r>
              <a:endParaRPr dirty="0"/>
            </a:p>
          </p:txBody>
        </p:sp>
        <p:sp>
          <p:nvSpPr>
            <p:cNvPr id="70" name="Google Shape;228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71" name="Google Shape;229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0</a:t>
              </a:r>
              <a:endParaRPr dirty="0"/>
            </a:p>
          </p:txBody>
        </p:sp>
        <p:sp>
          <p:nvSpPr>
            <p:cNvPr id="72" name="Google Shape;230;p43"/>
            <p:cNvSpPr txBox="1"/>
            <p:nvPr/>
          </p:nvSpPr>
          <p:spPr>
            <a:xfrm>
              <a:off x="497735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Proxima Nova"/>
                  <a:ea typeface="Proxima Nova"/>
                  <a:cs typeface="Proxima Nova"/>
                  <a:sym typeface="Proxima Nova"/>
                </a:rPr>
                <a:t>= </a:t>
              </a:r>
              <a:r>
                <a:rPr lang="en" dirty="0" smtClean="0">
                  <a:latin typeface="Proxima Nova"/>
                  <a:ea typeface="Proxima Nova"/>
                  <a:cs typeface="Proxima Nova"/>
                  <a:sym typeface="Proxima Nova"/>
                </a:rPr>
                <a:t>3</a:t>
              </a:r>
              <a:endParaRPr dirty="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49" y="33411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 and Numbers</a:t>
            </a:r>
            <a:endParaRPr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49" y="1138594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 smtClean="0"/>
              <a:t>If we have 4 bits, how many different things can we represent?</a:t>
            </a:r>
          </a:p>
          <a:p>
            <a:pPr marL="152400" lvl="0" indent="0" algn="l" rtl="0">
              <a:spcBef>
                <a:spcPts val="40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 smtClean="0"/>
              <a:t>And with 8?</a:t>
            </a:r>
          </a:p>
          <a:p>
            <a:pPr lvl="1" indent="-304800">
              <a:buSzPts val="1200"/>
              <a:buFont typeface="Courier New" panose="02070309020205020404" pitchFamily="49" charset="0"/>
              <a:buChar char="o"/>
            </a:pPr>
            <a:r>
              <a:rPr lang="en-US" dirty="0" smtClean="0"/>
              <a:t>8 bits = 1 byte, basic unit of information</a:t>
            </a:r>
            <a:endParaRPr dirty="0"/>
          </a:p>
        </p:txBody>
      </p:sp>
      <p:sp>
        <p:nvSpPr>
          <p:cNvPr id="241" name="Google Shape;241;p43"/>
          <p:cNvSpPr txBox="1">
            <a:spLocks noGrp="1"/>
          </p:cNvSpPr>
          <p:nvPr>
            <p:ph type="body" idx="1"/>
          </p:nvPr>
        </p:nvSpPr>
        <p:spPr>
          <a:xfrm>
            <a:off x="415650" y="3024901"/>
            <a:ext cx="3704100" cy="1314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Would be painful to write it out / set it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All the time! 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want to write english words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Thus the power of programming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grpSp>
        <p:nvGrpSpPr>
          <p:cNvPr id="242" name="Google Shape;242;p43"/>
          <p:cNvGrpSpPr/>
          <p:nvPr/>
        </p:nvGrpSpPr>
        <p:grpSpPr>
          <a:xfrm>
            <a:off x="5833427" y="3728012"/>
            <a:ext cx="464400" cy="843300"/>
            <a:chOff x="4471925" y="1345450"/>
            <a:chExt cx="464400" cy="843300"/>
          </a:xfrm>
        </p:grpSpPr>
        <p:sp>
          <p:nvSpPr>
            <p:cNvPr id="243" name="Google Shape;243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2</a:t>
              </a:r>
              <a:endParaRPr/>
            </a:p>
          </p:txBody>
        </p:sp>
        <p:sp>
          <p:nvSpPr>
            <p:cNvPr id="244" name="Google Shape;244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6</a:t>
              </a:r>
              <a:endParaRPr/>
            </a:p>
          </p:txBody>
        </p:sp>
        <p:sp>
          <p:nvSpPr>
            <p:cNvPr id="245" name="Google Shape;245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7</a:t>
              </a:r>
              <a:endParaRPr/>
            </a:p>
          </p:txBody>
        </p:sp>
      </p:grpSp>
      <p:sp>
        <p:nvSpPr>
          <p:cNvPr id="246" name="Google Shape;246;p43"/>
          <p:cNvSpPr txBox="1"/>
          <p:nvPr/>
        </p:nvSpPr>
        <p:spPr>
          <a:xfrm>
            <a:off x="4399727" y="3049337"/>
            <a:ext cx="41196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Note: Throughout Semester - we will write things in memory - but more of the style below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425" y="1142980"/>
            <a:ext cx="2305050" cy="40005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911523" y="1817850"/>
            <a:ext cx="4607804" cy="419750"/>
            <a:chOff x="2843696" y="1859042"/>
            <a:chExt cx="4607804" cy="419750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43696" y="1878742"/>
              <a:ext cx="2305050" cy="400050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46450" y="1859042"/>
              <a:ext cx="2305050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94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</a:t>
            </a:r>
            <a:endParaRPr/>
          </a:p>
        </p:txBody>
      </p:sp>
      <p:sp>
        <p:nvSpPr>
          <p:cNvPr id="252" name="Google Shape;252;p44"/>
          <p:cNvSpPr txBox="1">
            <a:spLocks noGrp="1"/>
          </p:cNvSpPr>
          <p:nvPr>
            <p:ph type="body" idx="1"/>
          </p:nvPr>
        </p:nvSpPr>
        <p:spPr>
          <a:xfrm>
            <a:off x="415650" y="1278500"/>
            <a:ext cx="4963200" cy="33858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Coding used to be literally moving physical wires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And was </a:t>
            </a:r>
            <a:r>
              <a:rPr lang="en-US" sz="1400" dirty="0"/>
              <a:t>unique</a:t>
            </a:r>
            <a:r>
              <a:rPr lang="en" sz="1400" dirty="0"/>
              <a:t> to every machine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Then code became compiled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From </a:t>
            </a:r>
            <a:r>
              <a:rPr lang="en-US" sz="1400" dirty="0"/>
              <a:t>English</a:t>
            </a:r>
            <a:r>
              <a:rPr lang="en" sz="1400" dirty="0"/>
              <a:t> to 1s and 0s!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Who do we have to thank for compiled code?</a:t>
            </a:r>
            <a:endParaRPr sz="13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Admiral Grace Murray Hopper</a:t>
            </a:r>
          </a:p>
          <a:p>
            <a:pPr lvl="2" indent="-317500">
              <a:spcBef>
                <a:spcPts val="0"/>
              </a:spcBef>
              <a:buSzPts val="1400"/>
              <a:buChar char="○"/>
            </a:pPr>
            <a:r>
              <a:rPr lang="en" sz="1400" dirty="0"/>
              <a:t>Designed the COBOL language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Her dream? Write once, run everywhere!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But it took many years for it to come to pass..</a:t>
            </a:r>
            <a:endParaRPr sz="1400" dirty="0"/>
          </a:p>
          <a:p>
            <a:pPr marL="45720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sz="1400" dirty="0"/>
          </a:p>
        </p:txBody>
      </p:sp>
      <p:pic>
        <p:nvPicPr>
          <p:cNvPr id="253" name="Google Shape;253;p44" descr="Commodore Grace M. Hopper, USN (covered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3275" y="867675"/>
            <a:ext cx="2561425" cy="320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4"/>
          <p:cNvSpPr txBox="1"/>
          <p:nvPr/>
        </p:nvSpPr>
        <p:spPr>
          <a:xfrm>
            <a:off x="6273275" y="4071950"/>
            <a:ext cx="25614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By James S. Davis [Public domain], via Wikimedia Commons. </a:t>
            </a:r>
            <a:r>
              <a:rPr lang="en" sz="700" u="sng">
                <a:solidFill>
                  <a:srgbClr val="3246A4"/>
                </a:solidFill>
                <a:hlinkClick r:id="rId4"/>
              </a:rPr>
              <a:t>Source</a:t>
            </a:r>
            <a:endParaRPr sz="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856</Words>
  <Application>Microsoft Office PowerPoint</Application>
  <PresentationFormat>On-screen Show (16:9)</PresentationFormat>
  <Paragraphs>177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Consolas</vt:lpstr>
      <vt:lpstr>Arial</vt:lpstr>
      <vt:lpstr>Proxima Nova</vt:lpstr>
      <vt:lpstr>Courier New</vt:lpstr>
      <vt:lpstr>Source Sans Pro</vt:lpstr>
      <vt:lpstr>Office Theme</vt:lpstr>
      <vt:lpstr>PowerPoint Presentation</vt:lpstr>
      <vt:lpstr>Weekly Announcements! </vt:lpstr>
      <vt:lpstr>Industries For Computing?</vt:lpstr>
      <vt:lpstr>First Computer?</vt:lpstr>
      <vt:lpstr>Computers</vt:lpstr>
      <vt:lpstr>Computers Hold STATE</vt:lpstr>
      <vt:lpstr>Bits and Numbers</vt:lpstr>
      <vt:lpstr>Bits and Numbers</vt:lpstr>
      <vt:lpstr>Coding</vt:lpstr>
      <vt:lpstr>Java Bytecode</vt:lpstr>
      <vt:lpstr>Coding is a set of instructions</vt:lpstr>
      <vt:lpstr>Program is a set of instructions</vt:lpstr>
      <vt:lpstr>Method</vt:lpstr>
      <vt:lpstr>Live Code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Moraes,Marcia</cp:lastModifiedBy>
  <cp:revision>16</cp:revision>
  <dcterms:modified xsi:type="dcterms:W3CDTF">2021-08-23T23:28:16Z</dcterms:modified>
</cp:coreProperties>
</file>